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60" r:id="rId2"/>
    <p:sldId id="261" r:id="rId3"/>
    <p:sldId id="262" r:id="rId4"/>
    <p:sldId id="263" r:id="rId5"/>
    <p:sldId id="264" r:id="rId6"/>
    <p:sldId id="265" r:id="rId7"/>
    <p:sldId id="258" r:id="rId8"/>
    <p:sldId id="283" r:id="rId9"/>
    <p:sldId id="286" r:id="rId10"/>
    <p:sldId id="288" r:id="rId11"/>
    <p:sldId id="256" r:id="rId12"/>
    <p:sldId id="257" r:id="rId13"/>
    <p:sldId id="282" r:id="rId14"/>
    <p:sldId id="274" r:id="rId15"/>
    <p:sldId id="277" r:id="rId16"/>
    <p:sldId id="276" r:id="rId17"/>
    <p:sldId id="268" r:id="rId18"/>
    <p:sldId id="270" r:id="rId19"/>
    <p:sldId id="267" r:id="rId20"/>
    <p:sldId id="271" r:id="rId21"/>
    <p:sldId id="269" r:id="rId22"/>
    <p:sldId id="275" r:id="rId23"/>
    <p:sldId id="278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9" autoAdjust="0"/>
    <p:restoredTop sz="94709" autoAdjust="0"/>
  </p:normalViewPr>
  <p:slideViewPr>
    <p:cSldViewPr>
      <p:cViewPr>
        <p:scale>
          <a:sx n="66" d="100"/>
          <a:sy n="66" d="100"/>
        </p:scale>
        <p:origin x="-1422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AE1A76C-3BEF-45C1-9F4D-03E9866C08D2}" type="datetimeFigureOut">
              <a:rPr lang="ru-RU" smtClean="0"/>
              <a:pPr/>
              <a:t>19.12.2015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106E1B1-AF5C-430F-8C35-9D4E46CEDCE2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06E1B1-AF5C-430F-8C35-9D4E46CEDCE2}" type="slidenum">
              <a:rPr lang="ru-RU" smtClean="0"/>
              <a:pPr/>
              <a:t>6</a:t>
            </a:fld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13B85C-981C-49A8-9D06-3A8ECDFBEC09}" type="datetimeFigureOut">
              <a:rPr lang="ru-RU" smtClean="0"/>
              <a:pPr/>
              <a:t>19.12.2015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03B574-29B6-453E-AE01-F0CDB6DB1C3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med">
    <p:pull dir="l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13B85C-981C-49A8-9D06-3A8ECDFBEC09}" type="datetimeFigureOut">
              <a:rPr lang="ru-RU" smtClean="0"/>
              <a:pPr/>
              <a:t>19.12.2015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03B574-29B6-453E-AE01-F0CDB6DB1C3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med">
    <p:pull dir="l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13B85C-981C-49A8-9D06-3A8ECDFBEC09}" type="datetimeFigureOut">
              <a:rPr lang="ru-RU" smtClean="0"/>
              <a:pPr/>
              <a:t>19.12.2015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03B574-29B6-453E-AE01-F0CDB6DB1C3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med">
    <p:pull dir="l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13B85C-981C-49A8-9D06-3A8ECDFBEC09}" type="datetimeFigureOut">
              <a:rPr lang="ru-RU" smtClean="0"/>
              <a:pPr/>
              <a:t>19.12.2015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03B574-29B6-453E-AE01-F0CDB6DB1C3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med">
    <p:pull dir="l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13B85C-981C-49A8-9D06-3A8ECDFBEC09}" type="datetimeFigureOut">
              <a:rPr lang="ru-RU" smtClean="0"/>
              <a:pPr/>
              <a:t>19.12.2015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03B574-29B6-453E-AE01-F0CDB6DB1C3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med">
    <p:pull dir="l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13B85C-981C-49A8-9D06-3A8ECDFBEC09}" type="datetimeFigureOut">
              <a:rPr lang="ru-RU" smtClean="0"/>
              <a:pPr/>
              <a:t>19.12.2015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03B574-29B6-453E-AE01-F0CDB6DB1C3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med">
    <p:pull dir="l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13B85C-981C-49A8-9D06-3A8ECDFBEC09}" type="datetimeFigureOut">
              <a:rPr lang="ru-RU" smtClean="0"/>
              <a:pPr/>
              <a:t>19.12.2015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03B574-29B6-453E-AE01-F0CDB6DB1C3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med">
    <p:pull dir="l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13B85C-981C-49A8-9D06-3A8ECDFBEC09}" type="datetimeFigureOut">
              <a:rPr lang="ru-RU" smtClean="0"/>
              <a:pPr/>
              <a:t>19.12.2015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03B574-29B6-453E-AE01-F0CDB6DB1C3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med">
    <p:pull dir="l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13B85C-981C-49A8-9D06-3A8ECDFBEC09}" type="datetimeFigureOut">
              <a:rPr lang="ru-RU" smtClean="0"/>
              <a:pPr/>
              <a:t>19.12.2015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03B574-29B6-453E-AE01-F0CDB6DB1C3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med">
    <p:pull dir="l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13B85C-981C-49A8-9D06-3A8ECDFBEC09}" type="datetimeFigureOut">
              <a:rPr lang="ru-RU" smtClean="0"/>
              <a:pPr/>
              <a:t>19.12.2015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03B574-29B6-453E-AE01-F0CDB6DB1C3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med">
    <p:pull dir="l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13B85C-981C-49A8-9D06-3A8ECDFBEC09}" type="datetimeFigureOut">
              <a:rPr lang="ru-RU" smtClean="0"/>
              <a:pPr/>
              <a:t>19.12.2015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03B574-29B6-453E-AE01-F0CDB6DB1C3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med">
    <p:pull dir="l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13B85C-981C-49A8-9D06-3A8ECDFBEC09}" type="datetimeFigureOut">
              <a:rPr lang="ru-RU" smtClean="0"/>
              <a:pPr/>
              <a:t>19.12.2015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03B574-29B6-453E-AE01-F0CDB6DB1C3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>
    <p:pull dir="lu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MD\&#1048;.&#1040;.&#1050;&#1088;&#1099;&#1083;&#1086;&#1074;\&#1057;&#1090;&#1088;&#1077;&#1082;&#1086;&#1079;&#1072;%20&#1080;%20&#1052;&#1091;&#1088;&#1072;&#1074;&#1077;&#1081;.mp3" TargetMode="External"/><Relationship Id="rId6" Type="http://schemas.openxmlformats.org/officeDocument/2006/relationships/image" Target="../media/image3.gif"/><Relationship Id="rId5" Type="http://schemas.openxmlformats.org/officeDocument/2006/relationships/slide" Target="slide1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gi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jpeg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hyperlink" Target="strekoza_i_muravey.jpg" TargetMode="Externa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MD\&#1048;.&#1040;.&#1050;&#1088;&#1099;&#1083;&#1086;&#1074;\&#1051;&#1077;&#1073;&#1077;&#1076;&#1100;,%20&#1065;&#1091;&#1082;&#1072;%20&#1080;%20&#1056;&#1072;&#1082;.mp3" TargetMode="External"/><Relationship Id="rId6" Type="http://schemas.openxmlformats.org/officeDocument/2006/relationships/image" Target="../media/image8.pn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jpeg"/><Relationship Id="rId5" Type="http://schemas.openxmlformats.org/officeDocument/2006/relationships/image" Target="../media/image16.jpeg"/><Relationship Id="rId4" Type="http://schemas.openxmlformats.org/officeDocument/2006/relationships/image" Target="../media/image42.gif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MD\&#1048;.&#1040;.&#1050;&#1088;&#1099;&#1083;&#1086;&#1074;\&#1042;&#1086;&#1088;&#1086;&#1085;&#1072;%20&#1080;%20&#1051;&#1080;&#1089;&#1080;&#1094;&#1072;.mp3" TargetMode="External"/><Relationship Id="rId6" Type="http://schemas.openxmlformats.org/officeDocument/2006/relationships/image" Target="../media/image11.png"/><Relationship Id="rId5" Type="http://schemas.openxmlformats.org/officeDocument/2006/relationships/image" Target="../media/image10.jpeg"/><Relationship Id="rId4" Type="http://schemas.openxmlformats.org/officeDocument/2006/relationships/slide" Target="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7" Type="http://schemas.openxmlformats.org/officeDocument/2006/relationships/image" Target="../media/image15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MD\&#1048;.&#1040;.&#1050;&#1088;&#1099;&#1083;&#1086;&#1074;\&#1050;&#1074;&#1072;&#1088;&#1090;&#1077;&#1090;.mp3" TargetMode="External"/><Relationship Id="rId6" Type="http://schemas.openxmlformats.org/officeDocument/2006/relationships/image" Target="../media/image14.jpeg"/><Relationship Id="rId5" Type="http://schemas.openxmlformats.org/officeDocument/2006/relationships/slide" Target="slide4.xml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7" Type="http://schemas.openxmlformats.org/officeDocument/2006/relationships/image" Target="../media/image19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MD\&#1048;.&#1040;.&#1050;&#1088;&#1099;&#1083;&#1086;&#1074;\&#1057;&#1083;&#1086;&#1085;%20&#1080;%20&#1052;&#1086;&#1089;&#1100;&#1082;&#1072;.mp3" TargetMode="Externa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slide" Target="slide5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22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MD\&#1048;.&#1040;.&#1050;&#1088;&#1099;&#1083;&#1086;&#1074;\&#1052;&#1072;&#1088;&#1090;&#1099;&#1096;&#1082;&#1072;%20&#1080;%20&#1086;&#1095;&#1082;&#1080;.mp3" TargetMode="Externa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slide" Target="sl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hyperlink" Target="http://nibiryukov.narod.ru/nb_pinacoteca/nb_pinacoteca_painting/nb_pinacoteca_velazquez_aesop.jpg" TargetMode="Externa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9784"/>
          </a:xfrm>
        </p:spPr>
        <p:txBody>
          <a:bodyPr>
            <a:normAutofit/>
          </a:bodyPr>
          <a:lstStyle/>
          <a:p>
            <a:endParaRPr lang="ru-RU" sz="4800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pic>
        <p:nvPicPr>
          <p:cNvPr id="2051" name="Picture 3" descr="C:\Documents and Settings\Ольга\Рабочий стол\картинки\Крылов\198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48" y="1142984"/>
            <a:ext cx="2714644" cy="3288989"/>
          </a:xfrm>
          <a:prstGeom prst="rect">
            <a:avLst/>
          </a:prstGeom>
          <a:noFill/>
        </p:spPr>
      </p:pic>
      <p:pic>
        <p:nvPicPr>
          <p:cNvPr id="2052" name="Picture 4" descr="C:\Documents and Settings\Ольга\Рабочий стол\картинки\Крылов\d6ad471ff08908958ef8edf40d5d4a1d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357422" y="4572008"/>
            <a:ext cx="4457706" cy="2052034"/>
          </a:xfrm>
          <a:prstGeom prst="rect">
            <a:avLst/>
          </a:prstGeom>
          <a:noFill/>
        </p:spPr>
      </p:pic>
      <p:pic>
        <p:nvPicPr>
          <p:cNvPr id="1027" name="Picture 3" descr="C:\Documents and Settings\Ольга\Рабочий стол\картинки\Крылов\1220130510_output_000006.gif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429124" y="1142984"/>
            <a:ext cx="4249329" cy="3286148"/>
          </a:xfrm>
          <a:prstGeom prst="rect">
            <a:avLst/>
          </a:prstGeom>
          <a:noFill/>
        </p:spPr>
      </p:pic>
      <p:pic>
        <p:nvPicPr>
          <p:cNvPr id="13" name="Стрекоза и Муравей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 cstate="print"/>
          <a:stretch>
            <a:fillRect/>
          </a:stretch>
        </p:blipFill>
        <p:spPr>
          <a:xfrm>
            <a:off x="-928726" y="21429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7957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524000" y="548680"/>
          <a:ext cx="7152456" cy="55349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76228"/>
                <a:gridCol w="3576228"/>
              </a:tblGrid>
              <a:tr h="27003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 </a:t>
                      </a:r>
                      <a:r>
                        <a:rPr lang="ru-RU" sz="3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Жан де Лафонтен</a:t>
                      </a:r>
                      <a:r>
                        <a:rPr lang="en-US" sz="3600" b="0" i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endParaRPr lang="ru-RU" sz="3600" b="0" i="0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r>
                        <a:rPr lang="ru-RU" sz="3600" b="0" i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(</a:t>
                      </a:r>
                      <a:r>
                        <a:rPr lang="en-US" sz="3600" b="0" i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1621—1695) — </a:t>
                      </a:r>
                      <a:r>
                        <a:rPr lang="ru-RU" sz="3600" b="0" i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французский баснописец.</a:t>
                      </a:r>
                      <a:endParaRPr lang="ru-RU" sz="3600" b="0" i="0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70030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5" name="Picture 2" descr="http://www.periodicoenfoque.com.mx/wp-content/uploads/2013/04/Fontaine-162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332656"/>
            <a:ext cx="4824536" cy="612068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ll dir="l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71538" y="1000108"/>
            <a:ext cx="7772400" cy="2500330"/>
          </a:xfrm>
        </p:spPr>
        <p:txBody>
          <a:bodyPr>
            <a:noAutofit/>
          </a:bodyPr>
          <a:lstStyle/>
          <a:p>
            <a:r>
              <a:rPr lang="ru-RU" sz="9600" b="1" dirty="0" smtClean="0">
                <a:solidFill>
                  <a:srgbClr val="C00000"/>
                </a:solidFill>
                <a:latin typeface="Monotype Corsiva" pitchFamily="66" charset="0"/>
              </a:rPr>
              <a:t>Иван Андреевич Крылов</a:t>
            </a:r>
            <a:endParaRPr lang="ru-RU" sz="9600" b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571868" y="5643578"/>
            <a:ext cx="4572000" cy="107721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</a:rPr>
              <a:t> </a:t>
            </a:r>
            <a:r>
              <a:rPr lang="en-US" sz="3200" b="1" dirty="0" smtClean="0">
                <a:solidFill>
                  <a:srgbClr val="C00000"/>
                </a:solidFill>
                <a:latin typeface="Times New Roman" pitchFamily="18" charset="0"/>
              </a:rPr>
              <a:t>(</a:t>
            </a:r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</a:rPr>
              <a:t>1769 — 1844</a:t>
            </a:r>
            <a:r>
              <a:rPr lang="en-US" sz="3200" b="1" dirty="0" smtClean="0">
                <a:solidFill>
                  <a:srgbClr val="C00000"/>
                </a:solidFill>
                <a:latin typeface="Times New Roman" pitchFamily="18" charset="0"/>
              </a:rPr>
              <a:t>)</a:t>
            </a:r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</a:rPr>
              <a:t/>
            </a:r>
            <a:br>
              <a:rPr lang="ru-RU" sz="3200" b="1" dirty="0" smtClean="0">
                <a:solidFill>
                  <a:srgbClr val="C00000"/>
                </a:solidFill>
                <a:latin typeface="Times New Roman" pitchFamily="18" charset="0"/>
              </a:rPr>
            </a:br>
            <a:endParaRPr lang="ru-RU" sz="3200" b="1" dirty="0">
              <a:solidFill>
                <a:srgbClr val="C00000"/>
              </a:solidFill>
            </a:endParaRPr>
          </a:p>
        </p:txBody>
      </p:sp>
      <p:pic>
        <p:nvPicPr>
          <p:cNvPr id="5" name="Picture 4" descr="Безымянный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3214686"/>
            <a:ext cx="2962623" cy="3302009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357166"/>
            <a:ext cx="8229600" cy="6072230"/>
          </a:xfrm>
        </p:spPr>
        <p:txBody>
          <a:bodyPr>
            <a:normAutofit lnSpcReduction="10000"/>
          </a:bodyPr>
          <a:lstStyle/>
          <a:p>
            <a:endParaRPr lang="ru-RU" sz="22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2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		</a:t>
            </a:r>
          </a:p>
          <a:p>
            <a:pPr lvl="1">
              <a:buNone/>
            </a:pPr>
            <a:endParaRPr lang="ru-RU" sz="22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lvl="1">
              <a:buNone/>
            </a:pP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Крылов Иван Андреевич - русский писатель, 	баснописец, журналист,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родился 13 февраля 1769 г. в Москве в семье отставного офицера</a:t>
            </a:r>
            <a:r>
              <a:rPr lang="ru-RU" sz="1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2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	Семья его жила очень бедно, еще 	подростком  вынужден был поступить на службу в канцелярию земского суда на должность подканцеляриста.</a:t>
            </a:r>
          </a:p>
          <a:p>
            <a:r>
              <a:rPr lang="ru-RU" sz="2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В 1782 г. Крылов переезжает </a:t>
            </a:r>
            <a:r>
              <a:rPr lang="ru-RU" sz="2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 Петербург, </a:t>
            </a:r>
            <a:r>
              <a:rPr lang="ru-RU" sz="2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где устраивается на работу мелким чиновником в Казенной палате.</a:t>
            </a:r>
          </a:p>
          <a:p>
            <a:r>
              <a:rPr lang="ru-RU" sz="2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	Крылов </a:t>
            </a:r>
            <a:r>
              <a:rPr lang="ru-RU" sz="2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занимается самообразованием</a:t>
            </a:r>
            <a:r>
              <a:rPr lang="ru-RU" sz="2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изучает литературу и математику, французский и итальянский языки.</a:t>
            </a:r>
          </a:p>
          <a:p>
            <a:pPr lvl="1">
              <a:buNone/>
            </a:pPr>
            <a:r>
              <a:rPr lang="ru-RU" sz="1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	</a:t>
            </a:r>
          </a:p>
          <a:p>
            <a:pPr>
              <a:buNone/>
            </a:pPr>
            <a:endParaRPr lang="ru-RU" sz="2000" dirty="0" smtClean="0"/>
          </a:p>
          <a:p>
            <a:pPr algn="ctr">
              <a:buNone/>
            </a:pPr>
            <a:endParaRPr lang="ru-RU" dirty="0" smtClean="0">
              <a:solidFill>
                <a:schemeClr val="tx2"/>
              </a:solidFill>
              <a:latin typeface="Times New Roman" pitchFamily="18" charset="0"/>
            </a:endParaRPr>
          </a:p>
        </p:txBody>
      </p:sp>
      <p:pic>
        <p:nvPicPr>
          <p:cNvPr id="4" name="Picture 8" descr="krylov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AFBF5"/>
              </a:clrFrom>
              <a:clrTo>
                <a:srgbClr val="FAFBF5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86182" y="357166"/>
            <a:ext cx="1816086" cy="162719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ll dir="l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В 1809 —1843 создал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более 200 басен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проникнутых демократическим духом, отличающихся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сатирической остротой, ярким и метким языком.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них обличались общественные и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человеческие пороки.</a:t>
            </a:r>
          </a:p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9 ноября  1844 в возрасте 75 лет Крылов скончался. Похоронен в Петербурге.</a:t>
            </a:r>
            <a:endParaRPr lang="ru-RU" dirty="0"/>
          </a:p>
        </p:txBody>
      </p:sp>
      <p:pic>
        <p:nvPicPr>
          <p:cNvPr id="4" name="Picture 8" descr="krylov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AFBF5"/>
              </a:clrFrom>
              <a:clrTo>
                <a:srgbClr val="FAFBF5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143240" y="214290"/>
            <a:ext cx="1816086" cy="12700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ll dir="lu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5000636"/>
            <a:ext cx="8229600" cy="1571628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Санкт-Петербурге сооружен памятник Крылову. На каждой стороне высокого постамента, на котором разместился памятник, – барельефные изображения персонажей наиболее известных басен Крылова. </a:t>
            </a: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Памятник был сооружен на деньги, которые собрали по всей России.</a:t>
            </a:r>
            <a:endParaRPr lang="ru-RU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Содержимое 6" descr="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0" y="285728"/>
            <a:ext cx="3833834" cy="4186547"/>
          </a:xfrm>
        </p:spPr>
      </p:pic>
      <p:pic>
        <p:nvPicPr>
          <p:cNvPr id="8" name="Picture 5" descr="Letn_sad_po04c_www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1500174"/>
            <a:ext cx="3571900" cy="2690978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2857496"/>
            <a:ext cx="8229600" cy="378623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 Афоризмы из басен И.А. Крылова уже при его жизни использовались его современниками наряду с пословицами и поговорками.</a:t>
            </a:r>
            <a:r>
              <a:rPr lang="ru-RU" b="1" dirty="0" smtClean="0">
                <a:solidFill>
                  <a:srgbClr val="7030A0"/>
                </a:solidFill>
              </a:rPr>
              <a:t/>
            </a:r>
            <a:br>
              <a:rPr lang="ru-RU" b="1" dirty="0" smtClean="0">
                <a:solidFill>
                  <a:srgbClr val="7030A0"/>
                </a:solidFill>
              </a:rPr>
            </a:b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И.А.Крылов обогатил русский язык, русскую речь крылатыми, остроумными, образными выражениями-сравнениями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Documents and Settings\Ольга\Рабочий стол\картинки\Крылов\krylov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43240" y="285728"/>
            <a:ext cx="2000264" cy="2667018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ll dir="l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357298"/>
            <a:ext cx="8143932" cy="5214974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А вы, друзья, как ни садитесь,</a:t>
            </a:r>
            <a:br>
              <a:rPr lang="ru-RU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Все в музыканты не годитесь.</a:t>
            </a:r>
          </a:p>
          <a:p>
            <a:r>
              <a:rPr lang="ru-RU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Да только воз и ныне там.           </a:t>
            </a:r>
          </a:p>
          <a:p>
            <a:r>
              <a:rPr lang="ru-RU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Как под каждым ей листком</a:t>
            </a:r>
            <a:br>
              <a:rPr lang="ru-RU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Был готов и стол, и дом.       </a:t>
            </a:r>
          </a:p>
          <a:p>
            <a:r>
              <a:rPr lang="ru-RU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Мартышка к старости слаба глазами стала.</a:t>
            </a:r>
          </a:p>
          <a:p>
            <a:r>
              <a:rPr lang="ru-RU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От радости в зобу дыханье сперло.                                                             </a:t>
            </a:r>
          </a:p>
          <a:p>
            <a:r>
              <a:rPr lang="ru-RU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Я, совсем без драки,</a:t>
            </a:r>
            <a:br>
              <a:rPr lang="ru-RU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Могу попасть в большие забияки.  </a:t>
            </a:r>
            <a:endParaRPr lang="ru-RU" sz="28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357166"/>
            <a:ext cx="8229600" cy="785818"/>
          </a:xfrm>
        </p:spPr>
        <p:txBody>
          <a:bodyPr>
            <a:normAutofit/>
          </a:bodyPr>
          <a:lstStyle/>
          <a:p>
            <a:r>
              <a:rPr lang="ru-RU" dirty="0" smtClean="0"/>
              <a:t> </a:t>
            </a:r>
            <a:r>
              <a:rPr lang="ru-RU" b="1" dirty="0" smtClean="0">
                <a:solidFill>
                  <a:srgbClr val="FF0000"/>
                </a:solidFill>
                <a:latin typeface="Monotype Corsiva" pitchFamily="66" charset="0"/>
              </a:rPr>
              <a:t>«Крылатые выражения»</a:t>
            </a:r>
            <a:endParaRPr lang="ru-RU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pic>
        <p:nvPicPr>
          <p:cNvPr id="1026" name="Picture 2" descr="D:\MD\Мои рисунки\boy_works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768" y="4786322"/>
            <a:ext cx="1582500" cy="1643074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0"/>
                            </p:stCondLst>
                            <p:childTnLst>
                              <p:par>
                                <p:cTn id="3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000"/>
                            </p:stCondLst>
                            <p:childTnLst>
                              <p:par>
                                <p:cTn id="3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8000" b="1" dirty="0" smtClean="0">
                <a:solidFill>
                  <a:srgbClr val="C00000"/>
                </a:solidFill>
                <a:latin typeface="Monotype Corsiva" pitchFamily="66" charset="0"/>
              </a:rPr>
              <a:t>Слушаем басни</a:t>
            </a:r>
            <a:endParaRPr lang="ru-RU" sz="8000" b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pic>
        <p:nvPicPr>
          <p:cNvPr id="8194" name="Picture 2" descr="C:\Documents and Settings\Ольга\Рабочий стол\картинки\Крылов\6949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1571612"/>
            <a:ext cx="1928826" cy="2705828"/>
          </a:xfrm>
          <a:prstGeom prst="rect">
            <a:avLst/>
          </a:prstGeom>
          <a:noFill/>
        </p:spPr>
      </p:pic>
      <p:pic>
        <p:nvPicPr>
          <p:cNvPr id="8195" name="Picture 3" descr="C:\Documents and Settings\Ольга\Рабочий стол\картинки\Крылов\25131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28992" y="1500174"/>
            <a:ext cx="1938348" cy="2712006"/>
          </a:xfrm>
          <a:prstGeom prst="rect">
            <a:avLst/>
          </a:prstGeom>
          <a:noFill/>
        </p:spPr>
      </p:pic>
      <p:pic>
        <p:nvPicPr>
          <p:cNvPr id="8196" name="Picture 4" descr="C:\Documents and Settings\Ольга\Рабочий стол\картинки\Крылов\lebed_rak_schuka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71538" y="4429132"/>
            <a:ext cx="3071834" cy="2071702"/>
          </a:xfrm>
          <a:prstGeom prst="rect">
            <a:avLst/>
          </a:prstGeom>
          <a:noFill/>
        </p:spPr>
      </p:pic>
      <p:pic>
        <p:nvPicPr>
          <p:cNvPr id="8197" name="Picture 5" descr="C:\Documents and Settings\Ольга\Рабочий стол\картинки\Крылов\5243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86512" y="1571612"/>
            <a:ext cx="1833567" cy="2572195"/>
          </a:xfrm>
          <a:prstGeom prst="rect">
            <a:avLst/>
          </a:prstGeom>
          <a:noFill/>
        </p:spPr>
      </p:pic>
      <p:pic>
        <p:nvPicPr>
          <p:cNvPr id="8198" name="Picture 6" descr="C:\Documents and Settings\Ольга\Рабочий стол\картинки\Крылов\d6ad471ff08908958ef8edf40d5d4a1d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929190" y="4429132"/>
            <a:ext cx="3571900" cy="2071702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Monotype Corsiva" pitchFamily="66" charset="0"/>
              </a:rPr>
              <a:t>Отгадываем и раскрашиваем </a:t>
            </a:r>
            <a:endParaRPr lang="ru-RU" dirty="0"/>
          </a:p>
        </p:txBody>
      </p:sp>
      <p:pic>
        <p:nvPicPr>
          <p:cNvPr id="4" name="Picture 8" descr="strekoza_i_muravey">
            <a:hlinkClick r:id="rId2" tooltip="Стрекоза и Муравей"/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28794" y="1357298"/>
            <a:ext cx="5214974" cy="4795913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  <p:sp>
        <p:nvSpPr>
          <p:cNvPr id="5" name="Прямоугольник 4"/>
          <p:cNvSpPr/>
          <p:nvPr/>
        </p:nvSpPr>
        <p:spPr>
          <a:xfrm>
            <a:off x="1214414" y="6286520"/>
            <a:ext cx="707236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n w="11430"/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 каким  басням относятся   данные иллюстрации?</a:t>
            </a:r>
            <a:endParaRPr lang="ru-RU" b="1" dirty="0">
              <a:ln w="11430"/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14290"/>
            <a:ext cx="8229600" cy="65403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Monotype Corsiva" pitchFamily="66" charset="0"/>
              </a:rPr>
              <a:t> Отгадываем и раскрашиваем </a:t>
            </a:r>
            <a:endParaRPr lang="ru-RU" dirty="0"/>
          </a:p>
        </p:txBody>
      </p:sp>
      <p:pic>
        <p:nvPicPr>
          <p:cNvPr id="4" name="Picture 63" descr="mart_ochki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643174" y="857232"/>
            <a:ext cx="4256252" cy="5643602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</p:spTree>
  </p:cSld>
  <p:clrMapOvr>
    <a:masterClrMapping/>
  </p:clrMapOvr>
  <p:transition spd="med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</p:spPr>
        <p:txBody>
          <a:bodyPr/>
          <a:lstStyle/>
          <a:p>
            <a:endParaRPr lang="ru-RU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pic>
        <p:nvPicPr>
          <p:cNvPr id="1026" name="Picture 2" descr="C:\Documents and Settings\Ольга\Рабочий стол\картинки\Крылов\lrsh.jpg">
            <a:hlinkClick r:id="" action="ppaction://noaction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6314" y="1285860"/>
            <a:ext cx="3714776" cy="2767508"/>
          </a:xfrm>
          <a:prstGeom prst="rect">
            <a:avLst/>
          </a:prstGeom>
          <a:noFill/>
        </p:spPr>
      </p:pic>
      <p:pic>
        <p:nvPicPr>
          <p:cNvPr id="2050" name="Picture 2" descr="C:\Documents and Settings\Ольга\Рабочий стол\картинки\Крылов\3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85918" y="4286256"/>
            <a:ext cx="5572164" cy="2392628"/>
          </a:xfrm>
          <a:prstGeom prst="rect">
            <a:avLst/>
          </a:prstGeom>
          <a:noFill/>
        </p:spPr>
      </p:pic>
      <p:pic>
        <p:nvPicPr>
          <p:cNvPr id="2051" name="Picture 3" descr="C:\Documents and Settings\Ольга\Рабочий стол\картинки\Крылов\resize.jpe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5720" y="1285860"/>
            <a:ext cx="3706539" cy="2786082"/>
          </a:xfrm>
          <a:prstGeom prst="rect">
            <a:avLst/>
          </a:prstGeom>
          <a:noFill/>
        </p:spPr>
      </p:pic>
      <p:pic>
        <p:nvPicPr>
          <p:cNvPr id="10" name="Лебедь, Щука и Рак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-785850" y="285728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7125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64294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Monotype Corsiva" pitchFamily="66" charset="0"/>
              </a:rPr>
              <a:t>Отгадываем и раскрашиваем</a:t>
            </a:r>
            <a:endParaRPr lang="ru-RU" dirty="0"/>
          </a:p>
        </p:txBody>
      </p:sp>
      <p:pic>
        <p:nvPicPr>
          <p:cNvPr id="4" name="Picture 8" descr="voronailisa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714612" y="1178422"/>
            <a:ext cx="4429156" cy="5482186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</p:spTree>
  </p:cSld>
  <p:clrMapOvr>
    <a:masterClrMapping/>
  </p:clrMapOvr>
  <p:transition spd="med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6000792" cy="642942"/>
          </a:xfrm>
        </p:spPr>
        <p:txBody>
          <a:bodyPr>
            <a:normAutofit fontScale="90000"/>
          </a:bodyPr>
          <a:lstStyle/>
          <a:p>
            <a:pPr algn="l"/>
            <a:r>
              <a:rPr lang="ru-RU" b="1" dirty="0" smtClean="0">
                <a:solidFill>
                  <a:srgbClr val="FF0000"/>
                </a:solidFill>
                <a:latin typeface="Monotype Corsiva" pitchFamily="66" charset="0"/>
              </a:rPr>
              <a:t>Из какой басни фраза?</a:t>
            </a:r>
            <a:endParaRPr lang="ru-RU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sp>
        <p:nvSpPr>
          <p:cNvPr id="6" name="Содержимое 2"/>
          <p:cNvSpPr>
            <a:spLocks noGrp="1"/>
          </p:cNvSpPr>
          <p:nvPr>
            <p:ph idx="1"/>
          </p:nvPr>
        </p:nvSpPr>
        <p:spPr>
          <a:xfrm>
            <a:off x="457200" y="1785925"/>
            <a:ext cx="5686436" cy="4500595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1.Лето красное пропела</a:t>
            </a:r>
          </a:p>
          <a:p>
            <a:pPr>
              <a:buNone/>
            </a:pPr>
            <a:endParaRPr lang="ru-RU" sz="2400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2.С ним была плутовка такова</a:t>
            </a:r>
          </a:p>
          <a:p>
            <a:pPr>
              <a:buNone/>
            </a:pPr>
            <a:endParaRPr lang="ru-RU" sz="2400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3.А воз и ныне там</a:t>
            </a:r>
          </a:p>
          <a:p>
            <a:pPr>
              <a:buNone/>
            </a:pPr>
            <a:endParaRPr lang="ru-RU" sz="2400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4.Чтоб музыкантом быть, так надобно уменье</a:t>
            </a:r>
          </a:p>
          <a:p>
            <a:pPr>
              <a:buNone/>
            </a:pPr>
            <a:endParaRPr lang="ru-RU" sz="2400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5. «Соседка, перестань срамиться» – ей шавка говорит</a:t>
            </a:r>
          </a:p>
          <a:p>
            <a:pPr>
              <a:buNone/>
            </a:pP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23" name="Picture 7" descr="C:\Documents and Settings\Ольга\Рабочий стол\картинки\Крылов\1220130510_output_000006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15206" y="4214818"/>
            <a:ext cx="1700964" cy="1175551"/>
          </a:xfrm>
          <a:prstGeom prst="rect">
            <a:avLst/>
          </a:prstGeom>
          <a:noFill/>
        </p:spPr>
      </p:pic>
      <p:pic>
        <p:nvPicPr>
          <p:cNvPr id="9225" name="Picture 9" descr="C:\Documents and Settings\Ольга\Рабочий стол\картинки\Крылов\lebed_rak_schuka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15206" y="1714488"/>
            <a:ext cx="1643074" cy="1037725"/>
          </a:xfrm>
          <a:prstGeom prst="rect">
            <a:avLst/>
          </a:prstGeom>
          <a:noFill/>
        </p:spPr>
      </p:pic>
      <p:pic>
        <p:nvPicPr>
          <p:cNvPr id="9226" name="Picture 10" descr="C:\Documents and Settings\Ольга\Рабочий стол\картинки\Крылов\ddd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15206" y="428604"/>
            <a:ext cx="1634478" cy="1125455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9227" name="Picture 11" descr="C:\Documents and Settings\Ольга\Рабочий стол\картинки\Крылов\Slon_moska0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215206" y="2857496"/>
            <a:ext cx="1657782" cy="1252546"/>
          </a:xfrm>
          <a:prstGeom prst="rect">
            <a:avLst/>
          </a:prstGeom>
          <a:noFill/>
        </p:spPr>
      </p:pic>
      <p:cxnSp>
        <p:nvCxnSpPr>
          <p:cNvPr id="37" name="Прямая со стрелкой 36"/>
          <p:cNvCxnSpPr/>
          <p:nvPr/>
        </p:nvCxnSpPr>
        <p:spPr>
          <a:xfrm>
            <a:off x="3714744" y="2143116"/>
            <a:ext cx="3286148" cy="257176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 стрелкой 38"/>
          <p:cNvCxnSpPr/>
          <p:nvPr/>
        </p:nvCxnSpPr>
        <p:spPr>
          <a:xfrm rot="16200000" flipH="1">
            <a:off x="4393405" y="2964653"/>
            <a:ext cx="2786082" cy="271464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 стрелкой 40"/>
          <p:cNvCxnSpPr/>
          <p:nvPr/>
        </p:nvCxnSpPr>
        <p:spPr>
          <a:xfrm flipV="1">
            <a:off x="3071802" y="2143116"/>
            <a:ext cx="4071966" cy="150019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 стрелкой 42"/>
          <p:cNvCxnSpPr/>
          <p:nvPr/>
        </p:nvCxnSpPr>
        <p:spPr>
          <a:xfrm rot="5400000" flipH="1" flipV="1">
            <a:off x="4822033" y="2035959"/>
            <a:ext cx="2928958" cy="157163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 стрелкой 44"/>
          <p:cNvCxnSpPr/>
          <p:nvPr/>
        </p:nvCxnSpPr>
        <p:spPr>
          <a:xfrm rot="5400000" flipH="1" flipV="1">
            <a:off x="5429256" y="4000504"/>
            <a:ext cx="1857388" cy="142876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Picture 4" descr="is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215206" y="5500702"/>
            <a:ext cx="1558763" cy="1199705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3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8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3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8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33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14290"/>
            <a:ext cx="3429024" cy="642942"/>
          </a:xfrm>
        </p:spPr>
        <p:txBody>
          <a:bodyPr>
            <a:normAutofit/>
          </a:bodyPr>
          <a:lstStyle/>
          <a:p>
            <a:pPr algn="l"/>
            <a:r>
              <a:rPr lang="ru-RU" sz="3200" b="1" dirty="0" smtClean="0">
                <a:solidFill>
                  <a:srgbClr val="FF0000"/>
                </a:solidFill>
                <a:latin typeface="Monotype Corsiva" pitchFamily="66" charset="0"/>
              </a:rPr>
              <a:t>Разгадай кроссворд.</a:t>
            </a:r>
            <a:endParaRPr lang="ru-RU" sz="3200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571472" y="1643050"/>
            <a:ext cx="571504" cy="500066"/>
          </a:xfrm>
          <a:prstGeom prst="rect">
            <a:avLst/>
          </a:prstGeom>
        </p:spPr>
        <p:style>
          <a:lnRef idx="2">
            <a:schemeClr val="dk1"/>
          </a:lnRef>
          <a:fillRef idx="1003">
            <a:schemeClr val="lt2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М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571472" y="2143116"/>
            <a:ext cx="571504" cy="571504"/>
          </a:xfrm>
          <a:prstGeom prst="rect">
            <a:avLst/>
          </a:prstGeom>
        </p:spPr>
        <p:style>
          <a:lnRef idx="2">
            <a:schemeClr val="dk1"/>
          </a:lnRef>
          <a:fillRef idx="1003">
            <a:schemeClr val="lt2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О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71472" y="2714620"/>
            <a:ext cx="571504" cy="571504"/>
          </a:xfrm>
          <a:prstGeom prst="rect">
            <a:avLst/>
          </a:prstGeom>
        </p:spPr>
        <p:style>
          <a:lnRef idx="2">
            <a:schemeClr val="dk1"/>
          </a:lnRef>
          <a:fillRef idx="1003">
            <a:schemeClr val="lt2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endParaRPr lang="ru-RU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71472" y="3286124"/>
            <a:ext cx="571504" cy="571504"/>
          </a:xfrm>
          <a:prstGeom prst="rect">
            <a:avLst/>
          </a:prstGeom>
        </p:spPr>
        <p:style>
          <a:lnRef idx="2">
            <a:schemeClr val="dk1"/>
          </a:lnRef>
          <a:fillRef idx="1003">
            <a:schemeClr val="lt2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Ь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71472" y="3857628"/>
            <a:ext cx="571504" cy="500066"/>
          </a:xfrm>
          <a:prstGeom prst="rect">
            <a:avLst/>
          </a:prstGeom>
        </p:spPr>
        <p:style>
          <a:lnRef idx="2">
            <a:schemeClr val="dk1"/>
          </a:lnRef>
          <a:fillRef idx="1003">
            <a:schemeClr val="lt2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К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571472" y="4357694"/>
            <a:ext cx="571504" cy="571504"/>
          </a:xfrm>
          <a:prstGeom prst="rect">
            <a:avLst/>
          </a:prstGeom>
        </p:spPr>
        <p:style>
          <a:lnRef idx="2">
            <a:schemeClr val="dk1"/>
          </a:lnRef>
          <a:fillRef idx="1003">
            <a:schemeClr val="lt2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А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1142976" y="1643050"/>
            <a:ext cx="571504" cy="500066"/>
          </a:xfrm>
          <a:prstGeom prst="rect">
            <a:avLst/>
          </a:prstGeom>
        </p:spPr>
        <p:style>
          <a:lnRef idx="2">
            <a:schemeClr val="dk1"/>
          </a:lnRef>
          <a:fillRef idx="1003">
            <a:schemeClr val="lt2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А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1142976" y="1142984"/>
            <a:ext cx="571504" cy="500066"/>
          </a:xfrm>
          <a:prstGeom prst="rect">
            <a:avLst/>
          </a:prstGeom>
        </p:spPr>
        <p:style>
          <a:lnRef idx="2">
            <a:schemeClr val="dk1"/>
          </a:lnRef>
          <a:fillRef idx="1003">
            <a:schemeClr val="lt2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М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1142976" y="2143116"/>
            <a:ext cx="571504" cy="571504"/>
          </a:xfrm>
          <a:prstGeom prst="rect">
            <a:avLst/>
          </a:prstGeom>
        </p:spPr>
        <p:style>
          <a:lnRef idx="2">
            <a:schemeClr val="dk1"/>
          </a:lnRef>
          <a:fillRef idx="1003">
            <a:schemeClr val="lt2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Р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1142976" y="2714620"/>
            <a:ext cx="571504" cy="571504"/>
          </a:xfrm>
          <a:prstGeom prst="rect">
            <a:avLst/>
          </a:prstGeom>
        </p:spPr>
        <p:style>
          <a:lnRef idx="2">
            <a:schemeClr val="dk1"/>
          </a:lnRef>
          <a:fillRef idx="1003">
            <a:schemeClr val="lt2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</a:t>
            </a:r>
            <a:endParaRPr lang="ru-RU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1142976" y="3286124"/>
            <a:ext cx="571504" cy="571504"/>
          </a:xfrm>
          <a:prstGeom prst="rect">
            <a:avLst/>
          </a:prstGeom>
        </p:spPr>
        <p:style>
          <a:lnRef idx="2">
            <a:schemeClr val="dk1"/>
          </a:lnRef>
          <a:fillRef idx="1003">
            <a:schemeClr val="lt2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Ы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1142976" y="3857628"/>
            <a:ext cx="571504" cy="500066"/>
          </a:xfrm>
          <a:prstGeom prst="rect">
            <a:avLst/>
          </a:prstGeom>
        </p:spPr>
        <p:style>
          <a:lnRef idx="2">
            <a:schemeClr val="dk1"/>
          </a:lnRef>
          <a:fillRef idx="1003">
            <a:schemeClr val="lt2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Ш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1142976" y="4357694"/>
            <a:ext cx="571504" cy="571504"/>
          </a:xfrm>
          <a:prstGeom prst="rect">
            <a:avLst/>
          </a:prstGeom>
        </p:spPr>
        <p:style>
          <a:lnRef idx="2">
            <a:schemeClr val="dk1"/>
          </a:lnRef>
          <a:fillRef idx="1003">
            <a:schemeClr val="lt2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К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1142976" y="4929198"/>
            <a:ext cx="571504" cy="500066"/>
          </a:xfrm>
          <a:prstGeom prst="rect">
            <a:avLst/>
          </a:prstGeom>
        </p:spPr>
        <p:style>
          <a:lnRef idx="2">
            <a:schemeClr val="dk1"/>
          </a:lnRef>
          <a:fillRef idx="1003">
            <a:schemeClr val="lt2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А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1714480" y="1643050"/>
            <a:ext cx="571504" cy="500066"/>
          </a:xfrm>
          <a:prstGeom prst="rect">
            <a:avLst/>
          </a:prstGeom>
        </p:spPr>
        <p:style>
          <a:lnRef idx="2">
            <a:schemeClr val="dk1"/>
          </a:lnRef>
          <a:fillRef idx="1003">
            <a:schemeClr val="lt2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М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1714480" y="2143116"/>
            <a:ext cx="571504" cy="571504"/>
          </a:xfrm>
          <a:prstGeom prst="rect">
            <a:avLst/>
          </a:prstGeom>
        </p:spPr>
        <p:style>
          <a:lnRef idx="2">
            <a:schemeClr val="dk1"/>
          </a:lnRef>
          <a:fillRef idx="1003">
            <a:schemeClr val="lt2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У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714480" y="2714620"/>
            <a:ext cx="571504" cy="571504"/>
          </a:xfrm>
          <a:prstGeom prst="rect">
            <a:avLst/>
          </a:prstGeom>
        </p:spPr>
        <p:style>
          <a:lnRef idx="2">
            <a:schemeClr val="dk1"/>
          </a:lnRef>
          <a:fillRef idx="1003">
            <a:schemeClr val="lt2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</a:t>
            </a:r>
            <a:endParaRPr lang="ru-RU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1714480" y="3286124"/>
            <a:ext cx="571504" cy="571504"/>
          </a:xfrm>
          <a:prstGeom prst="rect">
            <a:avLst/>
          </a:prstGeom>
        </p:spPr>
        <p:style>
          <a:lnRef idx="2">
            <a:schemeClr val="dk1"/>
          </a:lnRef>
          <a:fillRef idx="1003">
            <a:schemeClr val="lt2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А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1714480" y="3857628"/>
            <a:ext cx="571504" cy="500066"/>
          </a:xfrm>
          <a:prstGeom prst="rect">
            <a:avLst/>
          </a:prstGeom>
        </p:spPr>
        <p:style>
          <a:lnRef idx="2">
            <a:schemeClr val="dk1"/>
          </a:lnRef>
          <a:fillRef idx="1003">
            <a:schemeClr val="lt2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В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1714480" y="4357694"/>
            <a:ext cx="571504" cy="571504"/>
          </a:xfrm>
          <a:prstGeom prst="rect">
            <a:avLst/>
          </a:prstGeom>
        </p:spPr>
        <p:style>
          <a:lnRef idx="2">
            <a:schemeClr val="dk1"/>
          </a:lnRef>
          <a:fillRef idx="1003">
            <a:schemeClr val="lt2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Е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1714480" y="4929198"/>
            <a:ext cx="571504" cy="500066"/>
          </a:xfrm>
          <a:prstGeom prst="rect">
            <a:avLst/>
          </a:prstGeom>
        </p:spPr>
        <p:style>
          <a:lnRef idx="2">
            <a:schemeClr val="dk1"/>
          </a:lnRef>
          <a:fillRef idx="1003">
            <a:schemeClr val="lt2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Й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2285984" y="2143116"/>
            <a:ext cx="571504" cy="571504"/>
          </a:xfrm>
          <a:prstGeom prst="rect">
            <a:avLst/>
          </a:prstGeom>
        </p:spPr>
        <p:style>
          <a:lnRef idx="2">
            <a:schemeClr val="dk1"/>
          </a:lnRef>
          <a:fillRef idx="1003">
            <a:schemeClr val="lt2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Л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2285984" y="2714620"/>
            <a:ext cx="571504" cy="571504"/>
          </a:xfrm>
          <a:prstGeom prst="rect">
            <a:avLst/>
          </a:prstGeom>
        </p:spPr>
        <p:style>
          <a:lnRef idx="2">
            <a:schemeClr val="dk1"/>
          </a:lnRef>
          <a:fillRef idx="1003">
            <a:schemeClr val="lt2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Е</a:t>
            </a:r>
            <a:endParaRPr lang="ru-RU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2285984" y="3286124"/>
            <a:ext cx="571504" cy="571504"/>
          </a:xfrm>
          <a:prstGeom prst="rect">
            <a:avLst/>
          </a:prstGeom>
        </p:spPr>
        <p:style>
          <a:lnRef idx="2">
            <a:schemeClr val="dk1"/>
          </a:lnRef>
          <a:fillRef idx="1003">
            <a:schemeClr val="lt2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Б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2285984" y="3857628"/>
            <a:ext cx="571504" cy="500066"/>
          </a:xfrm>
          <a:prstGeom prst="rect">
            <a:avLst/>
          </a:prstGeom>
        </p:spPr>
        <p:style>
          <a:lnRef idx="2">
            <a:schemeClr val="dk1"/>
          </a:lnRef>
          <a:fillRef idx="1003">
            <a:schemeClr val="lt2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Е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2857488" y="1571612"/>
            <a:ext cx="571504" cy="571504"/>
          </a:xfrm>
          <a:prstGeom prst="rect">
            <a:avLst/>
          </a:prstGeom>
        </p:spPr>
        <p:style>
          <a:lnRef idx="2">
            <a:schemeClr val="dk1"/>
          </a:lnRef>
          <a:fillRef idx="1003">
            <a:schemeClr val="lt2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О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2285984" y="4357694"/>
            <a:ext cx="571504" cy="571504"/>
          </a:xfrm>
          <a:prstGeom prst="rect">
            <a:avLst/>
          </a:prstGeom>
        </p:spPr>
        <p:style>
          <a:lnRef idx="2">
            <a:schemeClr val="dk1"/>
          </a:lnRef>
          <a:fillRef idx="1003">
            <a:schemeClr val="lt2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Д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2285984" y="4929198"/>
            <a:ext cx="571504" cy="500066"/>
          </a:xfrm>
          <a:prstGeom prst="rect">
            <a:avLst/>
          </a:prstGeom>
        </p:spPr>
        <p:style>
          <a:lnRef idx="2">
            <a:schemeClr val="dk1"/>
          </a:lnRef>
          <a:fillRef idx="1003">
            <a:schemeClr val="lt2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Ь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2857488" y="2143116"/>
            <a:ext cx="571504" cy="571504"/>
          </a:xfrm>
          <a:prstGeom prst="rect">
            <a:avLst/>
          </a:prstGeom>
        </p:spPr>
        <p:style>
          <a:lnRef idx="2">
            <a:schemeClr val="dk1"/>
          </a:lnRef>
          <a:fillRef idx="1003">
            <a:schemeClr val="lt2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Ч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2857488" y="2714620"/>
            <a:ext cx="571504" cy="571504"/>
          </a:xfrm>
          <a:prstGeom prst="rect">
            <a:avLst/>
          </a:prstGeom>
        </p:spPr>
        <p:style>
          <a:lnRef idx="2">
            <a:schemeClr val="dk1"/>
          </a:lnRef>
          <a:fillRef idx="1003">
            <a:schemeClr val="lt2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</a:t>
            </a:r>
            <a:endParaRPr lang="ru-RU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2857488" y="3286124"/>
            <a:ext cx="571504" cy="571504"/>
          </a:xfrm>
          <a:prstGeom prst="rect">
            <a:avLst/>
          </a:prstGeom>
        </p:spPr>
        <p:style>
          <a:lnRef idx="2">
            <a:schemeClr val="dk1"/>
          </a:lnRef>
          <a:fillRef idx="1003">
            <a:schemeClr val="lt2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И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3428992" y="2143116"/>
            <a:ext cx="571504" cy="571504"/>
          </a:xfrm>
          <a:prstGeom prst="rect">
            <a:avLst/>
          </a:prstGeom>
        </p:spPr>
        <p:style>
          <a:lnRef idx="2">
            <a:schemeClr val="dk1"/>
          </a:lnRef>
          <a:fillRef idx="1003">
            <a:schemeClr val="lt2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В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3428992" y="2714620"/>
            <a:ext cx="571504" cy="571504"/>
          </a:xfrm>
          <a:prstGeom prst="rect">
            <a:avLst/>
          </a:prstGeom>
        </p:spPr>
        <p:style>
          <a:lnRef idx="2">
            <a:schemeClr val="dk1"/>
          </a:lnRef>
          <a:fillRef idx="1003">
            <a:schemeClr val="lt2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endParaRPr lang="ru-RU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" name="Прямоугольник 48"/>
          <p:cNvSpPr/>
          <p:nvPr/>
        </p:nvSpPr>
        <p:spPr>
          <a:xfrm>
            <a:off x="3428992" y="3286124"/>
            <a:ext cx="571504" cy="571504"/>
          </a:xfrm>
          <a:prstGeom prst="rect">
            <a:avLst/>
          </a:prstGeom>
        </p:spPr>
        <p:style>
          <a:lnRef idx="2">
            <a:schemeClr val="dk1"/>
          </a:lnRef>
          <a:fillRef idx="1003">
            <a:schemeClr val="lt2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Р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0" name="Прямоугольник 49"/>
          <p:cNvSpPr/>
          <p:nvPr/>
        </p:nvSpPr>
        <p:spPr>
          <a:xfrm>
            <a:off x="3428992" y="3857628"/>
            <a:ext cx="571504" cy="500066"/>
          </a:xfrm>
          <a:prstGeom prst="rect">
            <a:avLst/>
          </a:prstGeom>
        </p:spPr>
        <p:style>
          <a:lnRef idx="2">
            <a:schemeClr val="dk1"/>
          </a:lnRef>
          <a:fillRef idx="1003">
            <a:schemeClr val="lt2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О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1" name="Прямоугольник 50"/>
          <p:cNvSpPr/>
          <p:nvPr/>
        </p:nvSpPr>
        <p:spPr>
          <a:xfrm>
            <a:off x="3428992" y="4357694"/>
            <a:ext cx="571504" cy="571504"/>
          </a:xfrm>
          <a:prstGeom prst="rect">
            <a:avLst/>
          </a:prstGeom>
        </p:spPr>
        <p:style>
          <a:lnRef idx="2">
            <a:schemeClr val="dk1"/>
          </a:lnRef>
          <a:fillRef idx="1003">
            <a:schemeClr val="lt2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2" name="Прямоугольник 51"/>
          <p:cNvSpPr/>
          <p:nvPr/>
        </p:nvSpPr>
        <p:spPr>
          <a:xfrm>
            <a:off x="3428992" y="4929198"/>
            <a:ext cx="571504" cy="500066"/>
          </a:xfrm>
          <a:prstGeom prst="rect">
            <a:avLst/>
          </a:prstGeom>
        </p:spPr>
        <p:style>
          <a:lnRef idx="2">
            <a:schemeClr val="dk1"/>
          </a:lnRef>
          <a:fillRef idx="1003">
            <a:schemeClr val="lt2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А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3" name="Прямоугольник 52"/>
          <p:cNvSpPr/>
          <p:nvPr/>
        </p:nvSpPr>
        <p:spPr>
          <a:xfrm>
            <a:off x="4000496" y="1571612"/>
            <a:ext cx="571504" cy="571504"/>
          </a:xfrm>
          <a:prstGeom prst="rect">
            <a:avLst/>
          </a:prstGeom>
        </p:spPr>
        <p:style>
          <a:lnRef idx="2">
            <a:schemeClr val="dk1"/>
          </a:lnRef>
          <a:fillRef idx="1003">
            <a:schemeClr val="lt2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К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4" name="Прямоугольник 53"/>
          <p:cNvSpPr/>
          <p:nvPr/>
        </p:nvSpPr>
        <p:spPr>
          <a:xfrm>
            <a:off x="4000496" y="2143116"/>
            <a:ext cx="571504" cy="571504"/>
          </a:xfrm>
          <a:prstGeom prst="rect">
            <a:avLst/>
          </a:prstGeom>
        </p:spPr>
        <p:style>
          <a:lnRef idx="2">
            <a:schemeClr val="dk1"/>
          </a:lnRef>
          <a:fillRef idx="1003">
            <a:schemeClr val="lt2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О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5" name="Прямоугольник 54"/>
          <p:cNvSpPr/>
          <p:nvPr/>
        </p:nvSpPr>
        <p:spPr>
          <a:xfrm>
            <a:off x="4000496" y="2714620"/>
            <a:ext cx="571504" cy="571504"/>
          </a:xfrm>
          <a:prstGeom prst="rect">
            <a:avLst/>
          </a:prstGeom>
        </p:spPr>
        <p:style>
          <a:lnRef idx="2">
            <a:schemeClr val="dk1"/>
          </a:lnRef>
          <a:fillRef idx="1003">
            <a:schemeClr val="lt2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</a:t>
            </a:r>
            <a:endParaRPr lang="ru-RU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6" name="Прямоугольник 55"/>
          <p:cNvSpPr/>
          <p:nvPr/>
        </p:nvSpPr>
        <p:spPr>
          <a:xfrm>
            <a:off x="4000496" y="3286124"/>
            <a:ext cx="571504" cy="571504"/>
          </a:xfrm>
          <a:prstGeom prst="rect">
            <a:avLst/>
          </a:prstGeom>
        </p:spPr>
        <p:style>
          <a:lnRef idx="2">
            <a:schemeClr val="dk1"/>
          </a:lnRef>
          <a:fillRef idx="1003">
            <a:schemeClr val="lt2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Ё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7" name="Прямоугольник 56"/>
          <p:cNvSpPr/>
          <p:nvPr/>
        </p:nvSpPr>
        <p:spPr>
          <a:xfrm>
            <a:off x="4000496" y="3857628"/>
            <a:ext cx="571504" cy="500066"/>
          </a:xfrm>
          <a:prstGeom prst="rect">
            <a:avLst/>
          </a:prstGeom>
        </p:spPr>
        <p:style>
          <a:lnRef idx="2">
            <a:schemeClr val="dk1"/>
          </a:lnRef>
          <a:fillRef idx="1003">
            <a:schemeClr val="lt2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Л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8" name="Прямоугольник 57"/>
          <p:cNvSpPr/>
          <p:nvPr/>
        </p:nvSpPr>
        <p:spPr>
          <a:xfrm>
            <a:off x="4572000" y="2143116"/>
            <a:ext cx="571504" cy="571504"/>
          </a:xfrm>
          <a:prstGeom prst="rect">
            <a:avLst/>
          </a:prstGeom>
        </p:spPr>
        <p:style>
          <a:lnRef idx="2">
            <a:schemeClr val="dk1"/>
          </a:lnRef>
          <a:fillRef idx="1003">
            <a:schemeClr val="lt2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Р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9" name="Прямоугольник 58"/>
          <p:cNvSpPr/>
          <p:nvPr/>
        </p:nvSpPr>
        <p:spPr>
          <a:xfrm>
            <a:off x="4572000" y="2714620"/>
            <a:ext cx="571504" cy="571504"/>
          </a:xfrm>
          <a:prstGeom prst="rect">
            <a:avLst/>
          </a:prstGeom>
        </p:spPr>
        <p:style>
          <a:lnRef idx="2">
            <a:schemeClr val="dk1"/>
          </a:lnRef>
          <a:fillRef idx="1003">
            <a:schemeClr val="lt2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endParaRPr lang="ru-RU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0" name="Прямоугольник 59"/>
          <p:cNvSpPr/>
          <p:nvPr/>
        </p:nvSpPr>
        <p:spPr>
          <a:xfrm>
            <a:off x="4572000" y="3286124"/>
            <a:ext cx="571504" cy="571504"/>
          </a:xfrm>
          <a:prstGeom prst="rect">
            <a:avLst/>
          </a:prstGeom>
        </p:spPr>
        <p:style>
          <a:lnRef idx="2">
            <a:schemeClr val="dk1"/>
          </a:lnRef>
          <a:fillRef idx="1003">
            <a:schemeClr val="lt2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К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1" name="Прямоугольник 60"/>
          <p:cNvSpPr/>
          <p:nvPr/>
        </p:nvSpPr>
        <p:spPr>
          <a:xfrm>
            <a:off x="4786314" y="1071546"/>
            <a:ext cx="414087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1. Кто   в старости стал слаб глазами?</a:t>
            </a:r>
            <a:endParaRPr lang="ru-RU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2" name="Прямоугольник 61"/>
          <p:cNvSpPr/>
          <p:nvPr/>
        </p:nvSpPr>
        <p:spPr>
          <a:xfrm>
            <a:off x="4786314" y="1500174"/>
            <a:ext cx="28330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2. Герой басни «Квартет»</a:t>
            </a:r>
            <a:endParaRPr lang="ru-RU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3" name="Прямоугольник 62"/>
          <p:cNvSpPr/>
          <p:nvPr/>
        </p:nvSpPr>
        <p:spPr>
          <a:xfrm>
            <a:off x="5286380" y="3786190"/>
            <a:ext cx="350046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5. Кто без драки «хочет </a:t>
            </a:r>
          </a:p>
          <a:p>
            <a:pPr>
              <a:buNone/>
            </a:pPr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попасть в большие забияки»?</a:t>
            </a:r>
            <a:endParaRPr lang="ru-RU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4" name="Прямоугольник 63"/>
          <p:cNvSpPr/>
          <p:nvPr/>
        </p:nvSpPr>
        <p:spPr>
          <a:xfrm>
            <a:off x="4286248" y="5357826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None/>
            </a:pPr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7. У кого к зиме « был готов и стол, и дом»?</a:t>
            </a:r>
            <a:endParaRPr lang="ru-RU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6" name="Прямоугольник 65"/>
          <p:cNvSpPr/>
          <p:nvPr/>
        </p:nvSpPr>
        <p:spPr>
          <a:xfrm>
            <a:off x="4357686" y="4572008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None/>
            </a:pPr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6. Один из героев басни, которые «везти с поклажей воз взялись»</a:t>
            </a:r>
            <a:endParaRPr lang="ru-RU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7" name="Прямоугольник 66"/>
          <p:cNvSpPr/>
          <p:nvPr/>
        </p:nvSpPr>
        <p:spPr>
          <a:xfrm>
            <a:off x="5286380" y="3071810"/>
            <a:ext cx="35719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4.Она осталась без обеда благодаря своей глупости. </a:t>
            </a:r>
            <a:endParaRPr lang="ru-RU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8" name="Прямоугольник 67"/>
          <p:cNvSpPr/>
          <p:nvPr/>
        </p:nvSpPr>
        <p:spPr>
          <a:xfrm>
            <a:off x="5357818" y="2071678"/>
            <a:ext cx="364333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3.Предмет, который героиня одной из басен "с полдюжины себе купила".</a:t>
            </a:r>
            <a:endParaRPr lang="ru-RU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9" name="Прямоугольник 68"/>
          <p:cNvSpPr/>
          <p:nvPr/>
        </p:nvSpPr>
        <p:spPr>
          <a:xfrm>
            <a:off x="4357686" y="6072206"/>
            <a:ext cx="419009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8.Герой басни «Лебедь, Щука и Рак»</a:t>
            </a:r>
            <a:endParaRPr lang="ru-RU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0" name="Прямоугольник 69"/>
          <p:cNvSpPr/>
          <p:nvPr/>
        </p:nvSpPr>
        <p:spPr>
          <a:xfrm>
            <a:off x="0" y="5572140"/>
            <a:ext cx="400049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Если вы правильно отгадали кроссворд, то по горизонтали в выделенных клетках прочитаете имя героини басни, которая "пропела все лето".</a:t>
            </a:r>
            <a:endParaRPr lang="ru-RU" sz="1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3" name="Прямоугольник 72"/>
          <p:cNvSpPr/>
          <p:nvPr/>
        </p:nvSpPr>
        <p:spPr>
          <a:xfrm>
            <a:off x="1285852" y="785794"/>
            <a:ext cx="287258" cy="3385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1600" b="1" dirty="0" smtClean="0">
                <a:ln w="11430"/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endParaRPr lang="ru-RU" sz="1600" b="1" cap="none" spc="0" dirty="0">
              <a:ln w="11430"/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4" name="Прямоугольник 73"/>
          <p:cNvSpPr/>
          <p:nvPr/>
        </p:nvSpPr>
        <p:spPr>
          <a:xfrm>
            <a:off x="4071934" y="1214422"/>
            <a:ext cx="288862" cy="3385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1600" b="1" dirty="0" smtClean="0">
                <a:ln w="11430"/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lang="ru-RU" sz="1600" b="1" cap="none" spc="0" dirty="0">
              <a:ln w="11430"/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5" name="Прямоугольник 74"/>
          <p:cNvSpPr/>
          <p:nvPr/>
        </p:nvSpPr>
        <p:spPr>
          <a:xfrm>
            <a:off x="3000364" y="1285860"/>
            <a:ext cx="287258" cy="3385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1600" b="1" dirty="0" smtClean="0">
                <a:ln w="11430"/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endParaRPr lang="ru-RU" sz="1600" b="1" cap="none" spc="0" dirty="0">
              <a:ln w="11430"/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6" name="Прямоугольник 75"/>
          <p:cNvSpPr/>
          <p:nvPr/>
        </p:nvSpPr>
        <p:spPr>
          <a:xfrm>
            <a:off x="3500430" y="1857364"/>
            <a:ext cx="288862" cy="3385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1600" b="1" dirty="0" smtClean="0">
                <a:ln w="11430"/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endParaRPr lang="ru-RU" sz="1600" b="1" cap="none" spc="0" dirty="0">
              <a:ln w="11430"/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7" name="Прямоугольник 76"/>
          <p:cNvSpPr/>
          <p:nvPr/>
        </p:nvSpPr>
        <p:spPr>
          <a:xfrm>
            <a:off x="642910" y="1357298"/>
            <a:ext cx="287258" cy="3385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1600" b="1" dirty="0" smtClean="0">
                <a:ln w="11430"/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endParaRPr lang="ru-RU" sz="1600" b="1" cap="none" spc="0" dirty="0">
              <a:ln w="11430"/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8" name="Прямоугольник 77"/>
          <p:cNvSpPr/>
          <p:nvPr/>
        </p:nvSpPr>
        <p:spPr>
          <a:xfrm>
            <a:off x="2500298" y="1857364"/>
            <a:ext cx="287258" cy="3385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1600" b="1" dirty="0" smtClean="0">
                <a:ln w="11430"/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endParaRPr lang="ru-RU" sz="1600" b="1" cap="none" spc="0" dirty="0">
              <a:ln w="11430"/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9" name="Прямоугольник 78"/>
          <p:cNvSpPr/>
          <p:nvPr/>
        </p:nvSpPr>
        <p:spPr>
          <a:xfrm>
            <a:off x="1857356" y="1357298"/>
            <a:ext cx="288862" cy="3385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1600" b="1" dirty="0" smtClean="0">
                <a:ln w="11430"/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endParaRPr lang="ru-RU" sz="1600" b="1" cap="none" spc="0" dirty="0">
              <a:ln w="11430"/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0" name="Прямоугольник 79"/>
          <p:cNvSpPr/>
          <p:nvPr/>
        </p:nvSpPr>
        <p:spPr>
          <a:xfrm>
            <a:off x="4643438" y="1857364"/>
            <a:ext cx="287258" cy="3385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1600" b="1" dirty="0" smtClean="0">
                <a:ln w="11430"/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8</a:t>
            </a:r>
            <a:endParaRPr lang="ru-RU" sz="1600" b="1" cap="none" spc="0" dirty="0">
              <a:ln w="11430"/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9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500"/>
                            </p:stCondLst>
                            <p:childTnLst>
                              <p:par>
                                <p:cTn id="4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0" dur="5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4" dur="500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000"/>
                            </p:stCondLst>
                            <p:childTnLst>
                              <p:par>
                                <p:cTn id="66" presetID="9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8" dur="500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500"/>
                            </p:stCondLst>
                            <p:childTnLst>
                              <p:par>
                                <p:cTn id="7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2" dur="500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000"/>
                            </p:stCondLst>
                            <p:childTnLst>
                              <p:par>
                                <p:cTn id="7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6" dur="500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8" dur="5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500"/>
                            </p:stCondLst>
                            <p:childTnLst>
                              <p:par>
                                <p:cTn id="9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2" dur="5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000"/>
                            </p:stCondLst>
                            <p:childTnLst>
                              <p:par>
                                <p:cTn id="94" presetID="9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6" dur="5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500"/>
                            </p:stCondLst>
                            <p:childTnLst>
                              <p:par>
                                <p:cTn id="9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0" dur="5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500"/>
                            </p:stCondLst>
                            <p:childTnLst>
                              <p:par>
                                <p:cTn id="115" presetID="9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7" dur="500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1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1" dur="500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500"/>
                            </p:stCondLst>
                            <p:childTnLst>
                              <p:par>
                                <p:cTn id="12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5" dur="500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2000"/>
                            </p:stCondLst>
                            <p:childTnLst>
                              <p:par>
                                <p:cTn id="12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9" dur="500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2500"/>
                            </p:stCondLst>
                            <p:childTnLst>
                              <p:par>
                                <p:cTn id="13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3" dur="500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5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500"/>
                            </p:stCondLst>
                            <p:childTnLst>
                              <p:par>
                                <p:cTn id="14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9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1000"/>
                            </p:stCondLst>
                            <p:childTnLst>
                              <p:par>
                                <p:cTn id="151" presetID="9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3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2000"/>
                            </p:stCondLst>
                            <p:childTnLst>
                              <p:par>
                                <p:cTn id="15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1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2" fill="hold">
                            <p:stCondLst>
                              <p:cond delay="2500"/>
                            </p:stCondLst>
                            <p:childTnLst>
                              <p:par>
                                <p:cTn id="16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5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0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7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>
                            <p:stCondLst>
                              <p:cond delay="500"/>
                            </p:stCondLst>
                            <p:childTnLst>
                              <p:par>
                                <p:cTn id="179" presetID="9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1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2" fill="hold">
                            <p:stCondLst>
                              <p:cond delay="1000"/>
                            </p:stCondLst>
                            <p:childTnLst>
                              <p:par>
                                <p:cTn id="18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5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6" fill="hold">
                            <p:stCondLst>
                              <p:cond delay="1500"/>
                            </p:stCondLst>
                            <p:childTnLst>
                              <p:par>
                                <p:cTn id="18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9" dur="5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0" fill="hold">
                            <p:stCondLst>
                              <p:cond delay="2000"/>
                            </p:stCondLst>
                            <p:childTnLst>
                              <p:par>
                                <p:cTn id="19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3" dur="5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4" fill="hold">
                            <p:stCondLst>
                              <p:cond delay="2500"/>
                            </p:stCondLst>
                            <p:childTnLst>
                              <p:par>
                                <p:cTn id="19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7" dur="500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>
                      <p:stCondLst>
                        <p:cond delay="indefinite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2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3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5" fill="hold">
                      <p:stCondLst>
                        <p:cond delay="indefinite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9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0" fill="hold">
                            <p:stCondLst>
                              <p:cond delay="500"/>
                            </p:stCondLst>
                            <p:childTnLst>
                              <p:par>
                                <p:cTn id="21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3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4" fill="hold">
                            <p:stCondLst>
                              <p:cond delay="1000"/>
                            </p:stCondLst>
                            <p:childTnLst>
                              <p:par>
                                <p:cTn id="215" presetID="9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7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8" fill="hold">
                            <p:stCondLst>
                              <p:cond delay="1500"/>
                            </p:stCondLst>
                            <p:childTnLst>
                              <p:par>
                                <p:cTn id="21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1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2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5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2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9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0" fill="hold">
                            <p:stCondLst>
                              <p:cond delay="3000"/>
                            </p:stCondLst>
                            <p:childTnLst>
                              <p:par>
                                <p:cTn id="23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3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4" fill="hold">
                      <p:stCondLst>
                        <p:cond delay="indefinite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8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9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1" fill="hold">
                      <p:stCondLst>
                        <p:cond delay="indefinite"/>
                      </p:stCondLst>
                      <p:childTnLst>
                        <p:par>
                          <p:cTn id="242" fill="hold">
                            <p:stCondLst>
                              <p:cond delay="0"/>
                            </p:stCondLst>
                            <p:childTnLst>
                              <p:par>
                                <p:cTn id="24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5" dur="500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6" fill="hold">
                            <p:stCondLst>
                              <p:cond delay="500"/>
                            </p:stCondLst>
                            <p:childTnLst>
                              <p:par>
                                <p:cTn id="247" presetID="9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9" dur="500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0" fill="hold">
                            <p:stCondLst>
                              <p:cond delay="1000"/>
                            </p:stCondLst>
                            <p:childTnLst>
                              <p:par>
                                <p:cTn id="25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3" dur="500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7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9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0" dur="1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1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3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5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6" dur="10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7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9" dur="10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0" dur="10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1" dur="10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2" dur="10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3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5" dur="10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6" dur="10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7" dur="10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8" dur="10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9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1" dur="10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2" dur="10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3" dur="10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4" dur="10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5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7" dur="1000" fill="hold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8" dur="1000" fill="hold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9" dur="1000" fill="hold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0" dur="1000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1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3" dur="1000" fill="hold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4" dur="1000" fill="hold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5" dur="1000" fill="hold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6" dur="1000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7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9" dur="10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0" dur="10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1" dur="10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2" dur="1000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1" grpId="0"/>
      <p:bldP spid="62" grpId="0"/>
      <p:bldP spid="63" grpId="0"/>
      <p:bldP spid="64" grpId="0"/>
      <p:bldP spid="66" grpId="0"/>
      <p:bldP spid="67" grpId="0"/>
      <p:bldP spid="68" grpId="0"/>
      <p:bldP spid="6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5429264"/>
            <a:ext cx="8229600" cy="1143000"/>
          </a:xfrm>
        </p:spPr>
        <p:txBody>
          <a:bodyPr>
            <a:normAutofit/>
          </a:bodyPr>
          <a:lstStyle/>
          <a:p>
            <a:endParaRPr lang="ru-RU" sz="1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428604"/>
            <a:ext cx="8229600" cy="1042982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5400" b="1" dirty="0" smtClean="0">
                <a:solidFill>
                  <a:srgbClr val="FF0000"/>
                </a:solidFill>
                <a:latin typeface="Monotype Corsiva" pitchFamily="66" charset="0"/>
              </a:rPr>
              <a:t> Спасибо за внимание!</a:t>
            </a:r>
            <a:endParaRPr lang="en-US" sz="5400" b="1" dirty="0" smtClean="0">
              <a:solidFill>
                <a:srgbClr val="FF0000"/>
              </a:solidFill>
              <a:latin typeface="Monotype Corsiva" pitchFamily="66" charset="0"/>
            </a:endParaRPr>
          </a:p>
        </p:txBody>
      </p:sp>
      <p:pic>
        <p:nvPicPr>
          <p:cNvPr id="3074" name="Picture 2" descr="C:\Documents and Settings\Ольга\Рабочий стол\картинки\блестяшки- цветочки\d0a1d0bed0bbd0bdd0b5d187d0bdd0b0d18f20d180d0b0d0b4d0bed181d182d18c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55776" y="1628800"/>
            <a:ext cx="3643328" cy="3655472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714348" y="1357298"/>
            <a:ext cx="764386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  <a:latin typeface="Monotype Corsiva" pitchFamily="66" charset="0"/>
              </a:rPr>
              <a:t>Вы молодцы!</a:t>
            </a:r>
            <a:endParaRPr lang="ru-RU" sz="4400" dirty="0"/>
          </a:p>
        </p:txBody>
      </p:sp>
    </p:spTree>
  </p:cSld>
  <p:clrMapOvr>
    <a:masterClrMapping/>
  </p:clrMapOvr>
  <p:transition spd="med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2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1" name="Picture 3" descr="C:\Documents and Settings\Ольга\Рабочий стол\картинки\Крылов\1222107073546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1285860"/>
            <a:ext cx="3643339" cy="5074924"/>
          </a:xfrm>
          <a:prstGeom prst="rect">
            <a:avLst/>
          </a:prstGeom>
          <a:noFill/>
        </p:spPr>
      </p:pic>
      <p:pic>
        <p:nvPicPr>
          <p:cNvPr id="11" name="Содержимое 10" descr="img8.jpg">
            <a:hlinkClick r:id="rId4" action="ppaction://hlinksldjump"/>
          </p:cNvPr>
          <p:cNvPicPr>
            <a:picLocks noGrp="1" noChangeAspect="1"/>
          </p:cNvPicPr>
          <p:nvPr>
            <p:ph idx="1"/>
          </p:nvPr>
        </p:nvPicPr>
        <p:blipFill>
          <a:blip r:embed="rId5" cstate="print"/>
          <a:stretch>
            <a:fillRect/>
          </a:stretch>
        </p:blipFill>
        <p:spPr>
          <a:xfrm>
            <a:off x="4542274" y="1285860"/>
            <a:ext cx="3906408" cy="4929222"/>
          </a:xfrm>
        </p:spPr>
      </p:pic>
      <p:pic>
        <p:nvPicPr>
          <p:cNvPr id="12" name="Ворона и Лисиц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-785850" y="428604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6949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42852"/>
            <a:ext cx="8229600" cy="714380"/>
          </a:xfrm>
        </p:spPr>
        <p:txBody>
          <a:bodyPr>
            <a:noAutofit/>
          </a:bodyPr>
          <a:lstStyle/>
          <a:p>
            <a:endParaRPr lang="ru-RU" dirty="0"/>
          </a:p>
        </p:txBody>
      </p:sp>
      <p:pic>
        <p:nvPicPr>
          <p:cNvPr id="4" name="Содержимое 3" descr="5447cdb8a225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357158" y="4000504"/>
            <a:ext cx="3500462" cy="2644794"/>
          </a:xfrm>
        </p:spPr>
      </p:pic>
      <p:pic>
        <p:nvPicPr>
          <p:cNvPr id="5" name="Picture 2" descr="C:\Documents and Settings\123\Рабочий стол\Мои рисунки\1203184272_3b_krylov_kvartet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00562" y="4000504"/>
            <a:ext cx="3857652" cy="2656269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</p:pic>
      <p:pic>
        <p:nvPicPr>
          <p:cNvPr id="4098" name="Picture 2" descr="C:\Documents and Settings\Ольга\Рабочий стол\картинки\Крылов\kvartet.avi.image5.jpg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786050" y="1071546"/>
            <a:ext cx="3786214" cy="2778044"/>
          </a:xfrm>
          <a:prstGeom prst="rect">
            <a:avLst/>
          </a:prstGeom>
          <a:noFill/>
        </p:spPr>
      </p:pic>
      <p:pic>
        <p:nvPicPr>
          <p:cNvPr id="7" name="Квартет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 cstate="print"/>
          <a:stretch>
            <a:fillRect/>
          </a:stretch>
        </p:blipFill>
        <p:spPr>
          <a:xfrm>
            <a:off x="-857288" y="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0645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</p:spPr>
        <p:txBody>
          <a:bodyPr/>
          <a:lstStyle/>
          <a:p>
            <a:endParaRPr lang="ru-RU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pic>
        <p:nvPicPr>
          <p:cNvPr id="5122" name="Picture 2" descr="C:\Documents and Settings\Ольга\Рабочий стол\картинки\Крылов\Slon_moska01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7224" y="1071546"/>
            <a:ext cx="3687462" cy="2786082"/>
          </a:xfrm>
          <a:prstGeom prst="rect">
            <a:avLst/>
          </a:prstGeom>
          <a:noFill/>
        </p:spPr>
      </p:pic>
      <p:pic>
        <p:nvPicPr>
          <p:cNvPr id="5123" name="Picture 3" descr="C:\Documents and Settings\Ольга\Рабочий стол\картинки\Крылов\Slon_moska02.jpg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86314" y="1071546"/>
            <a:ext cx="3718260" cy="2823124"/>
          </a:xfrm>
          <a:prstGeom prst="rect">
            <a:avLst/>
          </a:prstGeom>
          <a:noFill/>
        </p:spPr>
      </p:pic>
      <p:pic>
        <p:nvPicPr>
          <p:cNvPr id="5124" name="Picture 4" descr="C:\Documents and Settings\Ольга\Рабочий стол\картинки\Крылов\Slon_moska03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00298" y="3954545"/>
            <a:ext cx="4143404" cy="2738113"/>
          </a:xfrm>
          <a:prstGeom prst="rect">
            <a:avLst/>
          </a:prstGeom>
          <a:noFill/>
        </p:spPr>
      </p:pic>
      <p:pic>
        <p:nvPicPr>
          <p:cNvPr id="7" name="Слон и Моськ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 cstate="print"/>
          <a:stretch>
            <a:fillRect/>
          </a:stretch>
        </p:blipFill>
        <p:spPr>
          <a:xfrm>
            <a:off x="-714412" y="21429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330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874744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5" name="AutoShape 59" descr="Martishka_ochki2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428596" y="1428736"/>
            <a:ext cx="3643338" cy="4643470"/>
          </a:xfrm>
          <a:prstGeom prst="roundRect">
            <a:avLst>
              <a:gd name="adj" fmla="val 16667"/>
            </a:avLst>
          </a:prstGeom>
          <a:blipFill dpi="0" rotWithShape="1">
            <a:blip r:embed="rId5" cstate="print"/>
            <a:srcRect/>
            <a:stretch>
              <a:fillRect/>
            </a:stretch>
          </a:blipFill>
          <a:ln w="76200" cmpd="tri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 dirty="0"/>
          </a:p>
        </p:txBody>
      </p:sp>
      <p:pic>
        <p:nvPicPr>
          <p:cNvPr id="6146" name="Picture 2" descr="C:\Documents and Settings\Ольга\Рабочий стол\картинки\Крылов\im04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14875" y="1071546"/>
            <a:ext cx="3714777" cy="2643206"/>
          </a:xfrm>
          <a:prstGeom prst="rect">
            <a:avLst/>
          </a:prstGeom>
          <a:noFill/>
        </p:spPr>
      </p:pic>
      <p:pic>
        <p:nvPicPr>
          <p:cNvPr id="6147" name="Picture 3" descr="C:\Documents and Settings\Ольга\Рабочий стол\картинки\Крылов\im05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714876" y="4000504"/>
            <a:ext cx="3842878" cy="2671768"/>
          </a:xfrm>
          <a:prstGeom prst="rect">
            <a:avLst/>
          </a:prstGeom>
          <a:noFill/>
        </p:spPr>
      </p:pic>
      <p:pic>
        <p:nvPicPr>
          <p:cNvPr id="8" name="Мартышка и очки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8" cstate="print"/>
          <a:stretch>
            <a:fillRect/>
          </a:stretch>
        </p:blipFill>
        <p:spPr>
          <a:xfrm>
            <a:off x="-785850" y="357166"/>
            <a:ext cx="304800" cy="304800"/>
          </a:xfrm>
          <a:prstGeom prst="rect">
            <a:avLst/>
          </a:prstGeom>
        </p:spPr>
      </p:pic>
      <p:sp>
        <p:nvSpPr>
          <p:cNvPr id="819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</p:spTree>
  </p:cSld>
  <p:clrMapOvr>
    <a:masterClrMapping/>
  </p:clrMapOvr>
  <p:transition spd="med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4789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3500438"/>
            <a:ext cx="8229600" cy="305435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800" b="1" dirty="0" smtClean="0">
                <a:solidFill>
                  <a:srgbClr val="C00000"/>
                </a:solidFill>
                <a:latin typeface="Monotype Corsiva" pitchFamily="66" charset="0"/>
              </a:rPr>
              <a:t>          БАСНЯ-</a:t>
            </a:r>
          </a:p>
          <a:p>
            <a:pPr algn="ctr">
              <a:buNone/>
            </a:pP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</a:rPr>
              <a:t> 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</a:rPr>
              <a:t>это короткий комический рассказ в стихах</a:t>
            </a:r>
          </a:p>
          <a:p>
            <a:pPr algn="ctr">
              <a:buNone/>
            </a:pP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</a:rPr>
              <a:t> или прозе с прямым моральным выводом,</a:t>
            </a:r>
          </a:p>
          <a:p>
            <a:pPr algn="ctr">
              <a:buNone/>
            </a:pP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</a:rPr>
              <a:t>придающим рассказу аллегорический смысл.</a:t>
            </a:r>
          </a:p>
          <a:p>
            <a:pPr algn="ctr">
              <a:buNone/>
            </a:pP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</a:rPr>
              <a:t>Главные герои: животные, растения, люди.</a:t>
            </a:r>
          </a:p>
          <a:p>
            <a:endParaRPr lang="ru-RU" dirty="0"/>
          </a:p>
        </p:txBody>
      </p:sp>
      <p:pic>
        <p:nvPicPr>
          <p:cNvPr id="7170" name="Picture 2" descr="C:\Documents and Settings\Ольга\Рабочий стол\картинки\Крылов\312801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214290"/>
            <a:ext cx="2335995" cy="3071834"/>
          </a:xfrm>
          <a:prstGeom prst="rect">
            <a:avLst/>
          </a:prstGeom>
          <a:noFill/>
        </p:spPr>
      </p:pic>
      <p:pic>
        <p:nvPicPr>
          <p:cNvPr id="4" name="Picture 5" descr="басн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14744" y="357166"/>
            <a:ext cx="2127985" cy="2928934"/>
          </a:xfrm>
          <a:prstGeom prst="rect">
            <a:avLst/>
          </a:prstGeom>
          <a:noFill/>
        </p:spPr>
      </p:pic>
      <p:pic>
        <p:nvPicPr>
          <p:cNvPr id="1026" name="Picture 2" descr="C:\Documents and Settings\Ольга\Рабочий стол\картинки\Крылов\p97982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72264" y="357166"/>
            <a:ext cx="2143140" cy="295963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000"/>
                            </p:stCondLst>
                            <p:childTnLst>
                              <p:par>
                                <p:cTn id="2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20688"/>
            <a:ext cx="8229600" cy="5505475"/>
          </a:xfrm>
        </p:spPr>
        <p:txBody>
          <a:bodyPr>
            <a:normAutofit lnSpcReduction="10000"/>
          </a:bodyPr>
          <a:lstStyle/>
          <a:p>
            <a:r>
              <a:rPr lang="ru-RU" sz="4000" b="1" u="sng" dirty="0" smtClean="0">
                <a:solidFill>
                  <a:srgbClr val="C00000"/>
                </a:solidFill>
                <a:latin typeface="Comic Sans MS" pitchFamily="66" charset="0"/>
              </a:rPr>
              <a:t>Мораль </a:t>
            </a:r>
            <a:r>
              <a:rPr lang="ru-RU" sz="4000" b="1" dirty="0" smtClean="0">
                <a:latin typeface="Comic Sans MS" pitchFamily="66" charset="0"/>
              </a:rPr>
              <a:t>помещается в басне в ее начале или в конце. Это </a:t>
            </a:r>
            <a:r>
              <a:rPr lang="ru-RU" sz="4000" b="1" dirty="0" smtClean="0">
                <a:solidFill>
                  <a:srgbClr val="C00000"/>
                </a:solidFill>
                <a:latin typeface="Comic Sans MS" pitchFamily="66" charset="0"/>
              </a:rPr>
              <a:t>нравоучение</a:t>
            </a:r>
            <a:r>
              <a:rPr lang="ru-RU" sz="4000" b="1" dirty="0" smtClean="0">
                <a:latin typeface="Comic Sans MS" pitchFamily="66" charset="0"/>
              </a:rPr>
              <a:t>, главная мысль басни.</a:t>
            </a:r>
          </a:p>
          <a:p>
            <a:r>
              <a:rPr lang="ru-RU" sz="4000" b="1" u="sng" dirty="0" smtClean="0">
                <a:solidFill>
                  <a:srgbClr val="C00000"/>
                </a:solidFill>
                <a:latin typeface="Comic Sans MS" pitchFamily="66" charset="0"/>
              </a:rPr>
              <a:t>Аллегория</a:t>
            </a:r>
            <a:r>
              <a:rPr lang="ru-RU" sz="4000" b="1" dirty="0" smtClean="0">
                <a:latin typeface="Comic Sans MS" pitchFamily="66" charset="0"/>
              </a:rPr>
              <a:t> – иносказательное изображение предмета, явления для того, чтобы наглядно показать его главные черты.</a:t>
            </a:r>
          </a:p>
          <a:p>
            <a:endParaRPr lang="ru-RU" dirty="0"/>
          </a:p>
        </p:txBody>
      </p:sp>
    </p:spTree>
  </p:cSld>
  <p:clrMapOvr>
    <a:masterClrMapping/>
  </p:clrMapOvr>
  <p:transition spd="med">
    <p:pull dir="l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0" name="Rectangle 4"/>
          <p:cNvSpPr>
            <a:spLocks noChangeArrowheads="1"/>
          </p:cNvSpPr>
          <p:nvPr/>
        </p:nvSpPr>
        <p:spPr bwMode="auto">
          <a:xfrm>
            <a:off x="4643438" y="2249359"/>
            <a:ext cx="4321175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/>
            <a:r>
              <a:rPr lang="ru-RU" sz="3200" b="1" u="sng" dirty="0">
                <a:solidFill>
                  <a:srgbClr val="C00000"/>
                </a:solidFill>
                <a:latin typeface="Comic Sans MS" pitchFamily="66" charset="0"/>
              </a:rPr>
              <a:t>Эзопов    язык </a:t>
            </a:r>
            <a:r>
              <a:rPr lang="ru-RU" sz="3200" b="1" dirty="0">
                <a:latin typeface="Comic Sans MS" pitchFamily="66" charset="0"/>
              </a:rPr>
              <a:t>-  иносказание (по   имени древнегреческого баснописца Эзопа).</a:t>
            </a:r>
          </a:p>
        </p:txBody>
      </p:sp>
      <p:pic>
        <p:nvPicPr>
          <p:cNvPr id="24581" name="Picture 5" descr="Картинка 8 из 624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2988" y="0"/>
            <a:ext cx="34448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45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45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45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572</TotalTime>
  <Words>443</Words>
  <Application>Microsoft Office PowerPoint</Application>
  <PresentationFormat>Экран (4:3)</PresentationFormat>
  <Paragraphs>114</Paragraphs>
  <Slides>23</Slides>
  <Notes>1</Notes>
  <HiddenSlides>0</HiddenSlides>
  <MMClips>6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Иван Андреевич Крылов</vt:lpstr>
      <vt:lpstr>Слайд 12</vt:lpstr>
      <vt:lpstr>Слайд 13</vt:lpstr>
      <vt:lpstr>В Санкт-Петербурге сооружен памятник Крылову. На каждой стороне высокого постамента, на котором разместился памятник, – барельефные изображения персонажей наиболее известных басен Крылова. Памятник был сооружен на деньги, которые собрали по всей России.</vt:lpstr>
      <vt:lpstr>Слайд 15</vt:lpstr>
      <vt:lpstr> «Крылатые выражения»</vt:lpstr>
      <vt:lpstr>Слушаем басни</vt:lpstr>
      <vt:lpstr>Отгадываем и раскрашиваем </vt:lpstr>
      <vt:lpstr> Отгадываем и раскрашиваем </vt:lpstr>
      <vt:lpstr>Отгадываем и раскрашиваем</vt:lpstr>
      <vt:lpstr>Из какой басни фраза?</vt:lpstr>
      <vt:lpstr>Разгадай кроссворд.</vt:lpstr>
      <vt:lpstr>Слайд 23</vt:lpstr>
    </vt:vector>
  </TitlesOfParts>
  <Company>Дом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Иван Андреевич Крылов</dc:title>
  <dc:creator>Ольга</dc:creator>
  <cp:lastModifiedBy>1</cp:lastModifiedBy>
  <cp:revision>65</cp:revision>
  <dcterms:created xsi:type="dcterms:W3CDTF">2009-07-29T09:35:58Z</dcterms:created>
  <dcterms:modified xsi:type="dcterms:W3CDTF">2015-12-19T11:19:02Z</dcterms:modified>
</cp:coreProperties>
</file>